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73" r:id="rId3"/>
    <p:sldId id="291" r:id="rId4"/>
    <p:sldId id="292" r:id="rId5"/>
    <p:sldId id="294" r:id="rId6"/>
    <p:sldId id="29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6427E-A325-441C-9037-14DABE6FF591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0CB2D-D1B8-4320-AF0B-2621489FDB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153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72F8-D5BE-4655-A03C-5C1238378537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E06B-528B-4F51-AE95-237CAC56E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41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72F8-D5BE-4655-A03C-5C1238378537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E06B-528B-4F51-AE95-237CAC56E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8783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72F8-D5BE-4655-A03C-5C1238378537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E06B-528B-4F51-AE95-237CAC56E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217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72F8-D5BE-4655-A03C-5C1238378537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E06B-528B-4F51-AE95-237CAC56E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405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72F8-D5BE-4655-A03C-5C1238378537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E06B-528B-4F51-AE95-237CAC56E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795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72F8-D5BE-4655-A03C-5C1238378537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E06B-528B-4F51-AE95-237CAC56E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953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72F8-D5BE-4655-A03C-5C1238378537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E06B-528B-4F51-AE95-237CAC56E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338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72F8-D5BE-4655-A03C-5C1238378537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E06B-528B-4F51-AE95-237CAC56E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836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72F8-D5BE-4655-A03C-5C1238378537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E06B-528B-4F51-AE95-237CAC56E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016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72F8-D5BE-4655-A03C-5C1238378537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E06B-528B-4F51-AE95-237CAC56E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620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B72F8-D5BE-4655-A03C-5C1238378537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7E06B-528B-4F51-AE95-237CAC56E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689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B72F8-D5BE-4655-A03C-5C1238378537}" type="datetimeFigureOut">
              <a:rPr lang="en-GB" smtClean="0"/>
              <a:t>21/04/2016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7E06B-528B-4F51-AE95-237CAC56E9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42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1156" y="1916832"/>
            <a:ext cx="8208912" cy="1800200"/>
          </a:xfrm>
        </p:spPr>
        <p:txBody>
          <a:bodyPr>
            <a:noAutofit/>
          </a:bodyPr>
          <a:lstStyle/>
          <a:p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2400" b="1" dirty="0" smtClean="0"/>
              <a:t>Independent commissioning of transport modelling and forecasting for major schemes – could it work?</a:t>
            </a:r>
            <a:r>
              <a:rPr lang="en-GB" sz="3600" b="1" dirty="0"/>
              <a:t/>
            </a:r>
            <a:br>
              <a:rPr lang="en-GB" sz="3600" b="1" dirty="0"/>
            </a:br>
            <a:r>
              <a:rPr lang="en-GB" sz="3200" b="1" dirty="0" smtClean="0">
                <a:latin typeface="+mn-lt"/>
              </a:rPr>
              <a:t/>
            </a:r>
            <a:br>
              <a:rPr lang="en-GB" sz="3200" b="1" dirty="0" smtClean="0">
                <a:latin typeface="+mn-lt"/>
              </a:rPr>
            </a:br>
            <a:endParaRPr lang="en-GB" sz="3200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849760"/>
          </a:xfrm>
        </p:spPr>
        <p:txBody>
          <a:bodyPr>
            <a:normAutofit/>
          </a:bodyPr>
          <a:lstStyle/>
          <a:p>
            <a:r>
              <a:rPr lang="en-GB" sz="2400" b="1" dirty="0" smtClean="0">
                <a:solidFill>
                  <a:schemeClr val="tx1"/>
                </a:solidFill>
              </a:rPr>
              <a:t>Presentation by</a:t>
            </a:r>
          </a:p>
          <a:p>
            <a:r>
              <a:rPr lang="en-GB" sz="2400" b="1" dirty="0" smtClean="0">
                <a:solidFill>
                  <a:schemeClr val="tx1"/>
                </a:solidFill>
              </a:rPr>
              <a:t>Keith Buchan </a:t>
            </a:r>
          </a:p>
          <a:p>
            <a:r>
              <a:rPr lang="en-GB" sz="2400" b="1" dirty="0" smtClean="0">
                <a:solidFill>
                  <a:schemeClr val="tx1"/>
                </a:solidFill>
              </a:rPr>
              <a:t>21</a:t>
            </a:r>
            <a:r>
              <a:rPr lang="en-GB" sz="2400" b="1" baseline="30000" dirty="0" smtClean="0">
                <a:solidFill>
                  <a:schemeClr val="tx1"/>
                </a:solidFill>
              </a:rPr>
              <a:t>st</a:t>
            </a:r>
            <a:r>
              <a:rPr lang="en-GB" sz="2400" b="1" dirty="0" smtClean="0">
                <a:solidFill>
                  <a:schemeClr val="tx1"/>
                </a:solidFill>
              </a:rPr>
              <a:t> April </a:t>
            </a:r>
            <a:r>
              <a:rPr lang="en-GB" sz="2400" b="1" dirty="0" smtClean="0">
                <a:solidFill>
                  <a:schemeClr val="tx1"/>
                </a:solidFill>
              </a:rPr>
              <a:t>2016</a:t>
            </a:r>
            <a:endParaRPr lang="en-GB" sz="2400" b="1" dirty="0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857" y="764704"/>
            <a:ext cx="5731510" cy="1002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396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en-GB" sz="1600" dirty="0" smtClean="0">
                <a:latin typeface="+mn-lt"/>
              </a:rPr>
              <a:t/>
            </a:r>
            <a:br>
              <a:rPr lang="en-GB" sz="1600" dirty="0" smtClean="0">
                <a:latin typeface="+mn-lt"/>
              </a:rPr>
            </a:br>
            <a:r>
              <a:rPr lang="en-GB" sz="1600" dirty="0" smtClean="0">
                <a:latin typeface="+mn-lt"/>
              </a:rPr>
              <a:t>PRESENTATION BY KEITH BUCHAN, TPS</a:t>
            </a:r>
            <a:endParaRPr lang="en-GB" sz="1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1196752"/>
            <a:ext cx="6696744" cy="4752528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</a:pPr>
            <a:r>
              <a:rPr lang="en-GB" sz="2400" b="1" dirty="0" smtClean="0">
                <a:solidFill>
                  <a:schemeClr val="tx1"/>
                </a:solidFill>
              </a:rPr>
              <a:t>Key objectives:</a:t>
            </a:r>
          </a:p>
          <a:p>
            <a:pPr marL="685800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Rebuild public confidence</a:t>
            </a:r>
          </a:p>
          <a:p>
            <a:pPr marL="685800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Avoid conflicts of interest and bias</a:t>
            </a:r>
          </a:p>
          <a:p>
            <a:pPr marL="685800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Provide client side support – in particular to local authorities</a:t>
            </a:r>
          </a:p>
          <a:p>
            <a:pPr marL="685800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Achieve professional development aims</a:t>
            </a:r>
          </a:p>
          <a:p>
            <a:pPr marL="685800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Promote innovation</a:t>
            </a:r>
          </a:p>
          <a:p>
            <a:pPr algn="l">
              <a:lnSpc>
                <a:spcPct val="120000"/>
              </a:lnSpc>
            </a:pPr>
            <a:r>
              <a:rPr lang="en-GB" sz="2400" b="1" dirty="0" smtClean="0">
                <a:solidFill>
                  <a:schemeClr val="tx1"/>
                </a:solidFill>
              </a:rPr>
              <a:t>Proposal – a new independent body acts as client to commission modellers and forecasters</a:t>
            </a:r>
            <a:endParaRPr lang="en-GB" sz="2400" b="1" dirty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endParaRPr lang="en-GB" sz="2400" b="1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endParaRPr lang="en-GB" sz="5500" b="1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endParaRPr lang="en-GB" sz="2500" dirty="0" smtClean="0">
              <a:solidFill>
                <a:schemeClr val="tx1"/>
              </a:solidFill>
            </a:endParaRPr>
          </a:p>
          <a:p>
            <a:pPr algn="l"/>
            <a:endParaRPr lang="en-GB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683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en-GB" sz="1600" dirty="0" smtClean="0">
                <a:latin typeface="+mn-lt"/>
              </a:rPr>
              <a:t/>
            </a:r>
            <a:br>
              <a:rPr lang="en-GB" sz="1600" dirty="0" smtClean="0">
                <a:latin typeface="+mn-lt"/>
              </a:rPr>
            </a:br>
            <a:r>
              <a:rPr lang="en-GB" sz="1600" dirty="0" smtClean="0">
                <a:latin typeface="+mn-lt"/>
              </a:rPr>
              <a:t>PRESENTATION BY KEITH BUCHAN, TPS</a:t>
            </a:r>
            <a:endParaRPr lang="en-GB" sz="1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1196752"/>
            <a:ext cx="6696744" cy="4752528"/>
          </a:xfrm>
        </p:spPr>
        <p:txBody>
          <a:bodyPr>
            <a:normAutofit fontScale="92500"/>
          </a:bodyPr>
          <a:lstStyle/>
          <a:p>
            <a:pPr algn="l">
              <a:lnSpc>
                <a:spcPct val="120000"/>
              </a:lnSpc>
            </a:pPr>
            <a:r>
              <a:rPr lang="en-GB" sz="2400" b="1" dirty="0" smtClean="0">
                <a:solidFill>
                  <a:schemeClr val="tx1"/>
                </a:solidFill>
              </a:rPr>
              <a:t>Independent commissioning:</a:t>
            </a:r>
          </a:p>
          <a:p>
            <a:pPr marL="685800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Stage 1: starts with problem definition and data inventory</a:t>
            </a:r>
          </a:p>
          <a:p>
            <a:pPr marL="685800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Stage 2:  </a:t>
            </a:r>
            <a:r>
              <a:rPr lang="en-GB" sz="2400" b="1" dirty="0">
                <a:solidFill>
                  <a:schemeClr val="tx1"/>
                </a:solidFill>
              </a:rPr>
              <a:t>o</a:t>
            </a:r>
            <a:r>
              <a:rPr lang="en-GB" sz="2400" b="1" dirty="0" smtClean="0">
                <a:solidFill>
                  <a:schemeClr val="tx1"/>
                </a:solidFill>
              </a:rPr>
              <a:t>ption generation with no preconceptions</a:t>
            </a:r>
          </a:p>
          <a:p>
            <a:pPr marL="685800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Stage 3: development of more detailed option(s) and practical ability to implement</a:t>
            </a:r>
          </a:p>
          <a:p>
            <a:pPr marL="685800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Stage 4: appraisal.</a:t>
            </a:r>
          </a:p>
          <a:p>
            <a:pPr algn="l">
              <a:lnSpc>
                <a:spcPct val="120000"/>
              </a:lnSpc>
            </a:pPr>
            <a:r>
              <a:rPr lang="en-GB" sz="2200" dirty="0" smtClean="0">
                <a:solidFill>
                  <a:schemeClr val="tx1"/>
                </a:solidFill>
              </a:rPr>
              <a:t>After each stage there would be a decision point (and public discussion) on whether to move to the next.  Up to Stage 3 in house teams can be used, but subject to same guidance as IC.</a:t>
            </a:r>
          </a:p>
          <a:p>
            <a:pPr algn="l">
              <a:lnSpc>
                <a:spcPct val="120000"/>
              </a:lnSpc>
            </a:pPr>
            <a:endParaRPr lang="en-GB" sz="5500" b="1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endParaRPr lang="en-GB" sz="2500" dirty="0" smtClean="0">
              <a:solidFill>
                <a:schemeClr val="tx1"/>
              </a:solidFill>
            </a:endParaRPr>
          </a:p>
          <a:p>
            <a:pPr algn="l"/>
            <a:endParaRPr lang="en-GB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53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en-GB" sz="1600" dirty="0" smtClean="0">
                <a:latin typeface="+mn-lt"/>
              </a:rPr>
              <a:t/>
            </a:r>
            <a:br>
              <a:rPr lang="en-GB" sz="1600" dirty="0" smtClean="0">
                <a:latin typeface="+mn-lt"/>
              </a:rPr>
            </a:br>
            <a:r>
              <a:rPr lang="en-GB" sz="1600" dirty="0" smtClean="0">
                <a:latin typeface="+mn-lt"/>
              </a:rPr>
              <a:t>PRESENTATION BY KEITH BUCHAN, TPS</a:t>
            </a:r>
            <a:endParaRPr lang="en-GB" sz="1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1196752"/>
            <a:ext cx="6696744" cy="4752528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</a:pPr>
            <a:r>
              <a:rPr lang="en-GB" sz="2400" b="1" dirty="0" smtClean="0">
                <a:solidFill>
                  <a:schemeClr val="tx1"/>
                </a:solidFill>
              </a:rPr>
              <a:t>Challenges</a:t>
            </a:r>
            <a:r>
              <a:rPr lang="en-GB" sz="2400" b="1" dirty="0" smtClean="0">
                <a:solidFill>
                  <a:schemeClr val="tx1"/>
                </a:solidFill>
              </a:rPr>
              <a:t>:</a:t>
            </a:r>
          </a:p>
          <a:p>
            <a:pPr marL="685800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Setting up new structure (from new body to regulated providers)</a:t>
            </a:r>
          </a:p>
          <a:p>
            <a:pPr marL="685800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Need </a:t>
            </a:r>
            <a:r>
              <a:rPr lang="en-GB" sz="2400" b="1" dirty="0">
                <a:solidFill>
                  <a:schemeClr val="tx1"/>
                </a:solidFill>
              </a:rPr>
              <a:t>t</a:t>
            </a:r>
            <a:r>
              <a:rPr lang="en-GB" sz="2400" b="1" dirty="0" smtClean="0">
                <a:solidFill>
                  <a:schemeClr val="tx1"/>
                </a:solidFill>
              </a:rPr>
              <a:t>o ensure no peer to peer pressures</a:t>
            </a:r>
          </a:p>
          <a:p>
            <a:pPr marL="685800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Would it cost more? (but see possible advantages)</a:t>
            </a:r>
          </a:p>
          <a:p>
            <a:pPr marL="685800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Would it take more time?</a:t>
            </a:r>
            <a:endParaRPr lang="en-GB" sz="5500" b="1" dirty="0" smtClean="0">
              <a:solidFill>
                <a:schemeClr val="tx1"/>
              </a:solidFill>
            </a:endParaRPr>
          </a:p>
          <a:p>
            <a:pPr algn="l">
              <a:lnSpc>
                <a:spcPct val="120000"/>
              </a:lnSpc>
            </a:pPr>
            <a:endParaRPr lang="en-GB" sz="2500" dirty="0" smtClean="0">
              <a:solidFill>
                <a:schemeClr val="tx1"/>
              </a:solidFill>
            </a:endParaRPr>
          </a:p>
          <a:p>
            <a:pPr algn="l"/>
            <a:endParaRPr lang="en-GB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694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en-GB" sz="1600" dirty="0" smtClean="0">
                <a:latin typeface="+mn-lt"/>
              </a:rPr>
              <a:t/>
            </a:r>
            <a:br>
              <a:rPr lang="en-GB" sz="1600" dirty="0" smtClean="0">
                <a:latin typeface="+mn-lt"/>
              </a:rPr>
            </a:br>
            <a:r>
              <a:rPr lang="en-GB" sz="1600" dirty="0" smtClean="0">
                <a:latin typeface="+mn-lt"/>
              </a:rPr>
              <a:t>PRESENTATION BY KEITH BUCHAN, TPS</a:t>
            </a:r>
            <a:endParaRPr lang="en-GB" sz="1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1196752"/>
            <a:ext cx="6696744" cy="4752528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20000"/>
              </a:lnSpc>
            </a:pPr>
            <a:r>
              <a:rPr lang="en-GB" sz="2400" b="1" dirty="0" smtClean="0">
                <a:solidFill>
                  <a:schemeClr val="tx1"/>
                </a:solidFill>
              </a:rPr>
              <a:t>Advantages</a:t>
            </a:r>
            <a:r>
              <a:rPr lang="en-GB" sz="2400" b="1" dirty="0" smtClean="0">
                <a:solidFill>
                  <a:schemeClr val="tx1"/>
                </a:solidFill>
              </a:rPr>
              <a:t>:</a:t>
            </a:r>
          </a:p>
          <a:p>
            <a:pPr marL="685800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New source of support for clients (often local authorities)</a:t>
            </a:r>
          </a:p>
          <a:p>
            <a:pPr marL="685800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Improved consistency for DfT approvals and transport spending (see LTT 15</a:t>
            </a:r>
            <a:r>
              <a:rPr lang="en-GB" sz="2400" b="1" baseline="30000" dirty="0" smtClean="0">
                <a:solidFill>
                  <a:schemeClr val="tx1"/>
                </a:solidFill>
              </a:rPr>
              <a:t>th</a:t>
            </a:r>
            <a:r>
              <a:rPr lang="en-GB" sz="2400" b="1" dirty="0" smtClean="0">
                <a:solidFill>
                  <a:schemeClr val="tx1"/>
                </a:solidFill>
              </a:rPr>
              <a:t> April)</a:t>
            </a:r>
          </a:p>
          <a:p>
            <a:pPr marL="685800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Less adversarial public examinations – faster and cheaper?</a:t>
            </a:r>
          </a:p>
          <a:p>
            <a:pPr marL="685800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400" b="1" dirty="0" smtClean="0">
                <a:solidFill>
                  <a:schemeClr val="tx1"/>
                </a:solidFill>
              </a:rPr>
              <a:t>New structure can incorporate other benefits:</a:t>
            </a:r>
          </a:p>
          <a:p>
            <a:pPr marL="1143000" lvl="1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1"/>
                </a:solidFill>
              </a:rPr>
              <a:t>Innovation</a:t>
            </a:r>
          </a:p>
          <a:p>
            <a:pPr marL="1143000" lvl="1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1"/>
                </a:solidFill>
              </a:rPr>
              <a:t>Diversity (range of providers)</a:t>
            </a:r>
          </a:p>
          <a:p>
            <a:pPr marL="1143000" lvl="1" indent="-6858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chemeClr val="tx1"/>
                </a:solidFill>
              </a:rPr>
              <a:t>Professional development</a:t>
            </a:r>
          </a:p>
          <a:p>
            <a:pPr algn="l">
              <a:lnSpc>
                <a:spcPct val="120000"/>
              </a:lnSpc>
            </a:pPr>
            <a:endParaRPr lang="en-GB" sz="2500" dirty="0" smtClean="0">
              <a:solidFill>
                <a:schemeClr val="tx1"/>
              </a:solidFill>
            </a:endParaRPr>
          </a:p>
          <a:p>
            <a:pPr algn="l"/>
            <a:endParaRPr lang="en-GB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790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en-GB" sz="1600" dirty="0" smtClean="0">
                <a:latin typeface="+mn-lt"/>
              </a:rPr>
              <a:t/>
            </a:r>
            <a:br>
              <a:rPr lang="en-GB" sz="1600" dirty="0" smtClean="0">
                <a:latin typeface="+mn-lt"/>
              </a:rPr>
            </a:br>
            <a:r>
              <a:rPr lang="en-GB" sz="1600" dirty="0" smtClean="0">
                <a:latin typeface="+mn-lt"/>
              </a:rPr>
              <a:t>PRESENTATION BY KEITH BUCHAN, TPS</a:t>
            </a:r>
            <a:endParaRPr lang="en-GB" sz="16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052736"/>
            <a:ext cx="6912768" cy="5040560"/>
          </a:xfrm>
        </p:spPr>
        <p:txBody>
          <a:bodyPr>
            <a:noAutofit/>
          </a:bodyPr>
          <a:lstStyle/>
          <a:p>
            <a:endParaRPr lang="en-GB" sz="2800" b="1" dirty="0" smtClean="0">
              <a:solidFill>
                <a:schemeClr val="tx1"/>
              </a:solidFill>
            </a:endParaRPr>
          </a:p>
          <a:p>
            <a:endParaRPr lang="en-GB" sz="2800" b="1" dirty="0">
              <a:solidFill>
                <a:schemeClr val="tx1"/>
              </a:solidFill>
            </a:endParaRPr>
          </a:p>
          <a:p>
            <a:endParaRPr lang="en-GB" sz="2800" b="1" dirty="0" smtClean="0">
              <a:solidFill>
                <a:schemeClr val="tx1"/>
              </a:solidFill>
            </a:endParaRPr>
          </a:p>
          <a:p>
            <a:r>
              <a:rPr lang="en-GB" sz="2800" b="1" dirty="0" smtClean="0">
                <a:solidFill>
                  <a:schemeClr val="tx1"/>
                </a:solidFill>
              </a:rPr>
              <a:t>What do you think?</a:t>
            </a:r>
            <a:endParaRPr lang="en-GB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07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226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Independent commissioning of transport modelling and forecasting for major schemes – could it work?  </vt:lpstr>
      <vt:lpstr> PRESENTATION BY KEITH BUCHAN, TPS</vt:lpstr>
      <vt:lpstr> PRESENTATION BY KEITH BUCHAN, TPS</vt:lpstr>
      <vt:lpstr> PRESENTATION BY KEITH BUCHAN, TPS</vt:lpstr>
      <vt:lpstr> PRESENTATION BY KEITH BUCHAN, TPS</vt:lpstr>
      <vt:lpstr> PRESENTATION BY KEITH BUCHAN, TPS</vt:lpstr>
    </vt:vector>
  </TitlesOfParts>
  <Company>MESH Computers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</dc:creator>
  <cp:lastModifiedBy>Keith</cp:lastModifiedBy>
  <cp:revision>34</cp:revision>
  <dcterms:created xsi:type="dcterms:W3CDTF">2014-11-07T10:30:28Z</dcterms:created>
  <dcterms:modified xsi:type="dcterms:W3CDTF">2016-04-21T10:41:00Z</dcterms:modified>
</cp:coreProperties>
</file>